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4" r:id="rId3"/>
    <p:sldId id="262" r:id="rId4"/>
    <p:sldId id="263" r:id="rId5"/>
    <p:sldId id="303" r:id="rId6"/>
    <p:sldId id="265" r:id="rId7"/>
    <p:sldId id="266" r:id="rId8"/>
    <p:sldId id="300" r:id="rId9"/>
    <p:sldId id="267" r:id="rId10"/>
    <p:sldId id="299" r:id="rId11"/>
    <p:sldId id="268" r:id="rId12"/>
    <p:sldId id="30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0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7" r:id="rId42"/>
    <p:sldId id="298" r:id="rId43"/>
    <p:sldId id="305" r:id="rId44"/>
    <p:sldId id="307" r:id="rId45"/>
    <p:sldId id="306" r:id="rId46"/>
    <p:sldId id="260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8648-1BA4-4E42-9621-27EE44EE3AA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023E2-5A5F-49F5-A1D8-03194A718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8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542F5-ABB5-4A3C-A82D-E2B7808A2FA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29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542F5-ABB5-4A3C-A82D-E2B7808A2FA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70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82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542F5-ABB5-4A3C-A82D-E2B7808A2FA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00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  <a:endParaRPr lang="pt-B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 DO GESCON-RPPS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5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Sobre RPPS;</a:t>
            </a:r>
          </a:p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Sobre os Sistemas RPPS;</a:t>
            </a:r>
          </a:p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Normas dos RPPS.</a:t>
            </a:r>
          </a:p>
        </p:txBody>
      </p:sp>
    </p:spTree>
    <p:extLst>
      <p:ext uri="{BB962C8B-B14F-4D97-AF65-F5344CB8AC3E}">
        <p14:creationId xmlns:p14="http://schemas.microsoft.com/office/powerpoint/2010/main" val="8256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uma consulta?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é o envio, à SRPPS, de uma solicitação, dúvidas ou busca de uniformização de entendimentos e procedimentos.</a:t>
            </a:r>
          </a:p>
        </p:txBody>
      </p:sp>
    </p:spTree>
    <p:extLst>
      <p:ext uri="{BB962C8B-B14F-4D97-AF65-F5344CB8AC3E}">
        <p14:creationId xmlns:p14="http://schemas.microsoft.com/office/powerpoint/2010/main" val="3995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CONSULTA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b="23406"/>
          <a:stretch/>
        </p:blipFill>
        <p:spPr>
          <a:xfrm>
            <a:off x="551384" y="1844824"/>
            <a:ext cx="3914286" cy="146623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b="25010"/>
          <a:stretch/>
        </p:blipFill>
        <p:spPr>
          <a:xfrm>
            <a:off x="6580703" y="4509120"/>
            <a:ext cx="4123809" cy="152835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84703" y="45091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consulta sobre sistemas RPPS.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problemas em softwares, alertar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falhas, dúvidas sobre preenchimento.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56996" y="1844824"/>
            <a:ext cx="6096000" cy="15780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Incluir consulta sobre o RPPS.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Alinhamento de entendimentos com a SRPPS, marcação de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reuniões técnicas, seminários e outras informações da secretaria.</a:t>
            </a:r>
            <a:endParaRPr lang="pt-BR" sz="20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LEGISLAÇÃO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58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435442" y="1519704"/>
            <a:ext cx="550138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Pesquisa legislações de todos os Entes Federativos</a:t>
            </a:r>
            <a:endParaRPr lang="pt-BR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056168"/>
            <a:ext cx="40100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61" y="2728352"/>
            <a:ext cx="36671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4" y="4725144"/>
            <a:ext cx="3886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287688" y="3403761"/>
            <a:ext cx="475767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Encaminhar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ovas legislações</a:t>
            </a:r>
            <a:endParaRPr lang="pt-BR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08380" y="5188680"/>
            <a:ext cx="778362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 notificações emitidas devido a inconsistências na legislação encaminhada</a:t>
            </a:r>
            <a:endParaRPr lang="pt-BR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CONSULTAS E LEGISLAÇÕES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pt-BR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0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necessário pesquisar antes de incluir nova consulta e legislação;</a:t>
            </a:r>
          </a:p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a existência do papel específico para operacionalização do sistema;</a:t>
            </a:r>
          </a:p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 entre Consultas de Sistemas e Sobre RPPS;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8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GESCON-RPPS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Gestão de Consultas e Normas dos RPPS</a:t>
            </a:r>
          </a:p>
        </p:txBody>
      </p:sp>
    </p:spTree>
    <p:extLst>
      <p:ext uri="{BB962C8B-B14F-4D97-AF65-F5344CB8AC3E}">
        <p14:creationId xmlns:p14="http://schemas.microsoft.com/office/powerpoint/2010/main" val="41536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5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92327"/>
              </p:ext>
            </p:extLst>
          </p:nvPr>
        </p:nvGraphicFramePr>
        <p:xfrm>
          <a:off x="0" y="1115568"/>
          <a:ext cx="12192000" cy="505333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41077"/>
                <a:gridCol w="1741077"/>
                <a:gridCol w="4679145"/>
                <a:gridCol w="1741077"/>
                <a:gridCol w="2289624"/>
              </a:tblGrid>
              <a:tr h="613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Grupo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Ofício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UF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RPPS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GESCON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03/</a:t>
                      </a:r>
                      <a:r>
                        <a:rPr lang="pt-BR" sz="2400" b="1" u="none" strike="noStrike" dirty="0" err="1" smtClean="0">
                          <a:effectLst/>
                        </a:rPr>
                        <a:t>ago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 smtClean="0">
                          <a:effectLst/>
                        </a:rPr>
                        <a:t>DF; ES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03/set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16/</a:t>
                      </a:r>
                      <a:r>
                        <a:rPr lang="pt-BR" sz="2400" b="1" u="none" strike="noStrike" dirty="0" err="1">
                          <a:effectLst/>
                        </a:rPr>
                        <a:t>ago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</a:rPr>
                        <a:t>MS; SC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121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17/set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31/</a:t>
                      </a:r>
                      <a:r>
                        <a:rPr lang="pt-BR" sz="2400" b="1" u="none" strike="noStrike" dirty="0" err="1">
                          <a:effectLst/>
                        </a:rPr>
                        <a:t>ago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</a:rPr>
                        <a:t>SP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01/out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17/set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</a:rPr>
                        <a:t>MG; RN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258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22/out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01/out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</a:rPr>
                        <a:t>RS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328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05/</a:t>
                      </a:r>
                      <a:r>
                        <a:rPr lang="pt-BR" sz="2400" b="1" u="none" strike="noStrike" dirty="0" err="1">
                          <a:effectLst/>
                        </a:rPr>
                        <a:t>nov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10/out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</a:rPr>
                        <a:t>PR; RJ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255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12/</a:t>
                      </a:r>
                      <a:r>
                        <a:rPr lang="pt-BR" sz="2400" b="1" u="none" strike="noStrike" dirty="0" err="1" smtClean="0">
                          <a:effectLst/>
                        </a:rPr>
                        <a:t>nov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19/out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</a:rPr>
                        <a:t>PB; GO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242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19/</a:t>
                      </a:r>
                      <a:r>
                        <a:rPr lang="pt-BR" sz="2400" b="1" u="none" strike="noStrike" dirty="0" err="1" smtClean="0">
                          <a:effectLst/>
                        </a:rPr>
                        <a:t>nov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01/</a:t>
                      </a:r>
                      <a:r>
                        <a:rPr lang="pt-BR" sz="2400" b="1" u="none" strike="noStrike" dirty="0" err="1" smtClean="0">
                          <a:effectLst/>
                        </a:rPr>
                        <a:t>nov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u="none" strike="noStrike" dirty="0" smtClean="0">
                          <a:effectLst/>
                        </a:rPr>
                        <a:t>AC</a:t>
                      </a:r>
                      <a:r>
                        <a:rPr lang="de-DE" sz="2800" b="1" u="none" strike="noStrike" dirty="0">
                          <a:effectLst/>
                        </a:rPr>
                        <a:t>; AM; AP</a:t>
                      </a:r>
                      <a:r>
                        <a:rPr lang="de-DE" sz="2800" b="1" u="none" strike="noStrike" dirty="0" smtClean="0">
                          <a:effectLst/>
                        </a:rPr>
                        <a:t>; MT; </a:t>
                      </a:r>
                      <a:r>
                        <a:rPr lang="de-DE" sz="2800" b="1" u="none" strike="noStrike" dirty="0">
                          <a:effectLst/>
                        </a:rPr>
                        <a:t>RR; RO; PI</a:t>
                      </a:r>
                      <a:endParaRPr lang="de-D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237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03/dez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14/</a:t>
                      </a:r>
                      <a:r>
                        <a:rPr lang="pt-BR" sz="2400" b="1" u="none" strike="noStrike" dirty="0" err="1" smtClean="0">
                          <a:effectLst/>
                        </a:rPr>
                        <a:t>nov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 smtClean="0">
                          <a:effectLst/>
                        </a:rPr>
                        <a:t>AL</a:t>
                      </a:r>
                      <a:r>
                        <a:rPr lang="pt-BR" sz="2800" b="1" u="none" strike="noStrike" dirty="0">
                          <a:effectLst/>
                        </a:rPr>
                        <a:t>; BA; </a:t>
                      </a:r>
                      <a:r>
                        <a:rPr lang="pt-BR" sz="2800" b="1" u="none" strike="noStrike" dirty="0" smtClean="0">
                          <a:effectLst/>
                        </a:rPr>
                        <a:t>CE; PA; SE; TO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232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17/dez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40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10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30/</a:t>
                      </a:r>
                      <a:r>
                        <a:rPr lang="pt-BR" sz="2400" b="1" u="none" strike="noStrike" dirty="0" err="1" smtClean="0">
                          <a:effectLst/>
                        </a:rPr>
                        <a:t>nov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 smtClean="0">
                          <a:effectLst/>
                        </a:rPr>
                        <a:t>MA; PE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194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effectLst/>
                        </a:rPr>
                        <a:t>31/dez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1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2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4350487" y="950895"/>
            <a:ext cx="3257106" cy="4928699"/>
            <a:chOff x="3973631" y="692696"/>
            <a:chExt cx="3257106" cy="4928699"/>
          </a:xfrm>
        </p:grpSpPr>
        <p:pic>
          <p:nvPicPr>
            <p:cNvPr id="4098" name="Picture 2" descr="Imagem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41"/>
            <a:stretch/>
          </p:blipFill>
          <p:spPr bwMode="auto">
            <a:xfrm>
              <a:off x="4692980" y="692696"/>
              <a:ext cx="1818409" cy="196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3973631" y="2943739"/>
              <a:ext cx="325710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+mn-lt"/>
                </a:rPr>
                <a:t>SRPPS Cadastra </a:t>
              </a:r>
            </a:p>
            <a:p>
              <a:pPr algn="ctr"/>
              <a:r>
                <a:rPr lang="pt-BR" sz="2800" b="1" dirty="0" smtClean="0">
                  <a:latin typeface="+mn-lt"/>
                </a:rPr>
                <a:t>Gestor de Acesso e Cadastradores do Ente Federativo</a:t>
              </a:r>
            </a:p>
            <a:p>
              <a:pPr algn="ctr"/>
              <a:endParaRPr lang="pt-BR" sz="2800" b="1" dirty="0">
                <a:latin typeface="+mn-lt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16025" y="950895"/>
            <a:ext cx="3719736" cy="5790473"/>
            <a:chOff x="1" y="692696"/>
            <a:chExt cx="3719736" cy="5790473"/>
          </a:xfrm>
        </p:grpSpPr>
        <p:pic>
          <p:nvPicPr>
            <p:cNvPr id="4100" name="Picture 4" descr="Resultado de imagem para ofÃ­cio desen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097" y="692696"/>
              <a:ext cx="1296495" cy="196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" y="2943739"/>
              <a:ext cx="371973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+mn-lt"/>
                </a:rPr>
                <a:t>SRPPS encaminha ofício ao RPPS e este responde indicando 2 servidores para serem os Gestores titulares e substitutos</a:t>
              </a:r>
              <a:endParaRPr lang="pt-BR" sz="2800" b="1" dirty="0">
                <a:latin typeface="+mn-lt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022318" y="950895"/>
            <a:ext cx="3978338" cy="4066925"/>
            <a:chOff x="8022318" y="950895"/>
            <a:chExt cx="3978338" cy="4066925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336" y="950895"/>
              <a:ext cx="1658352" cy="1964794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8022318" y="3201938"/>
              <a:ext cx="39783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+mn-lt"/>
                </a:rPr>
                <a:t>Gestor de Acesso</a:t>
              </a:r>
            </a:p>
            <a:p>
              <a:pPr algn="ctr"/>
              <a:r>
                <a:rPr lang="pt-BR" sz="2800" b="1" dirty="0" smtClean="0">
                  <a:latin typeface="+mn-lt"/>
                </a:rPr>
                <a:t>dá permissão</a:t>
              </a:r>
            </a:p>
            <a:p>
              <a:pPr algn="ctr"/>
              <a:r>
                <a:rPr lang="pt-BR" sz="2800" b="1" dirty="0" smtClean="0">
                  <a:latin typeface="+mn-lt"/>
                </a:rPr>
                <a:t> de acesso no GPA </a:t>
              </a:r>
            </a:p>
            <a:p>
              <a:pPr algn="ctr"/>
              <a:r>
                <a:rPr lang="pt-BR" sz="2800" b="1" dirty="0" smtClean="0">
                  <a:latin typeface="+mn-lt"/>
                </a:rPr>
                <a:t>ao GESCON </a:t>
              </a:r>
              <a:endParaRPr lang="pt-BR" sz="28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0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GERENCIAMENTO DE IDENTIDADE - GERID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de Acesso ao GESCON-RPPS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81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5" name="Forma livre 4"/>
          <p:cNvSpPr/>
          <p:nvPr/>
        </p:nvSpPr>
        <p:spPr>
          <a:xfrm>
            <a:off x="1167904" y="980728"/>
            <a:ext cx="9856192" cy="5634691"/>
          </a:xfrm>
          <a:custGeom>
            <a:avLst/>
            <a:gdLst>
              <a:gd name="connsiteX0" fmla="*/ 0 w 9856192"/>
              <a:gd name="connsiteY0" fmla="*/ 563469 h 5634691"/>
              <a:gd name="connsiteX1" fmla="*/ 563469 w 9856192"/>
              <a:gd name="connsiteY1" fmla="*/ 0 h 5634691"/>
              <a:gd name="connsiteX2" fmla="*/ 9292723 w 9856192"/>
              <a:gd name="connsiteY2" fmla="*/ 0 h 5634691"/>
              <a:gd name="connsiteX3" fmla="*/ 9856192 w 9856192"/>
              <a:gd name="connsiteY3" fmla="*/ 563469 h 5634691"/>
              <a:gd name="connsiteX4" fmla="*/ 9856192 w 9856192"/>
              <a:gd name="connsiteY4" fmla="*/ 5071222 h 5634691"/>
              <a:gd name="connsiteX5" fmla="*/ 9292723 w 9856192"/>
              <a:gd name="connsiteY5" fmla="*/ 5634691 h 5634691"/>
              <a:gd name="connsiteX6" fmla="*/ 563469 w 9856192"/>
              <a:gd name="connsiteY6" fmla="*/ 5634691 h 5634691"/>
              <a:gd name="connsiteX7" fmla="*/ 0 w 9856192"/>
              <a:gd name="connsiteY7" fmla="*/ 5071222 h 5634691"/>
              <a:gd name="connsiteX8" fmla="*/ 0 w 9856192"/>
              <a:gd name="connsiteY8" fmla="*/ 563469 h 56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6192" h="5634691">
                <a:moveTo>
                  <a:pt x="0" y="563469"/>
                </a:moveTo>
                <a:cubicBezTo>
                  <a:pt x="0" y="252274"/>
                  <a:pt x="252274" y="0"/>
                  <a:pt x="563469" y="0"/>
                </a:cubicBezTo>
                <a:lnTo>
                  <a:pt x="9292723" y="0"/>
                </a:lnTo>
                <a:cubicBezTo>
                  <a:pt x="9603918" y="0"/>
                  <a:pt x="9856192" y="252274"/>
                  <a:pt x="9856192" y="563469"/>
                </a:cubicBezTo>
                <a:lnTo>
                  <a:pt x="9856192" y="5071222"/>
                </a:lnTo>
                <a:cubicBezTo>
                  <a:pt x="9856192" y="5382417"/>
                  <a:pt x="9603918" y="5634691"/>
                  <a:pt x="9292723" y="5634691"/>
                </a:cubicBezTo>
                <a:lnTo>
                  <a:pt x="563469" y="5634691"/>
                </a:lnTo>
                <a:cubicBezTo>
                  <a:pt x="252274" y="5634691"/>
                  <a:pt x="0" y="5382417"/>
                  <a:pt x="0" y="5071222"/>
                </a:cubicBezTo>
                <a:lnTo>
                  <a:pt x="0" y="563469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19193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6500" b="1" kern="1200" dirty="0" smtClean="0">
                <a:solidFill>
                  <a:schemeClr val="accent1">
                    <a:lumMod val="50000"/>
                  </a:schemeClr>
                </a:solidFill>
              </a:rPr>
              <a:t>GERID</a:t>
            </a:r>
            <a:endParaRPr lang="pt-BR" sz="65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2153523" y="2672786"/>
            <a:ext cx="7884953" cy="1698936"/>
          </a:xfrm>
          <a:custGeom>
            <a:avLst/>
            <a:gdLst>
              <a:gd name="connsiteX0" fmla="*/ 0 w 7884953"/>
              <a:gd name="connsiteY0" fmla="*/ 169894 h 1698936"/>
              <a:gd name="connsiteX1" fmla="*/ 169894 w 7884953"/>
              <a:gd name="connsiteY1" fmla="*/ 0 h 1698936"/>
              <a:gd name="connsiteX2" fmla="*/ 7715059 w 7884953"/>
              <a:gd name="connsiteY2" fmla="*/ 0 h 1698936"/>
              <a:gd name="connsiteX3" fmla="*/ 7884953 w 7884953"/>
              <a:gd name="connsiteY3" fmla="*/ 169894 h 1698936"/>
              <a:gd name="connsiteX4" fmla="*/ 7884953 w 7884953"/>
              <a:gd name="connsiteY4" fmla="*/ 1529042 h 1698936"/>
              <a:gd name="connsiteX5" fmla="*/ 7715059 w 7884953"/>
              <a:gd name="connsiteY5" fmla="*/ 1698936 h 1698936"/>
              <a:gd name="connsiteX6" fmla="*/ 169894 w 7884953"/>
              <a:gd name="connsiteY6" fmla="*/ 1698936 h 1698936"/>
              <a:gd name="connsiteX7" fmla="*/ 0 w 7884953"/>
              <a:gd name="connsiteY7" fmla="*/ 1529042 h 1698936"/>
              <a:gd name="connsiteX8" fmla="*/ 0 w 7884953"/>
              <a:gd name="connsiteY8" fmla="*/ 169894 h 16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953" h="1698936">
                <a:moveTo>
                  <a:pt x="0" y="169894"/>
                </a:moveTo>
                <a:cubicBezTo>
                  <a:pt x="0" y="76064"/>
                  <a:pt x="76064" y="0"/>
                  <a:pt x="169894" y="0"/>
                </a:cubicBezTo>
                <a:lnTo>
                  <a:pt x="7715059" y="0"/>
                </a:lnTo>
                <a:cubicBezTo>
                  <a:pt x="7808889" y="0"/>
                  <a:pt x="7884953" y="76064"/>
                  <a:pt x="7884953" y="169894"/>
                </a:cubicBezTo>
                <a:lnTo>
                  <a:pt x="7884953" y="1529042"/>
                </a:lnTo>
                <a:cubicBezTo>
                  <a:pt x="7884953" y="1622872"/>
                  <a:pt x="7808889" y="1698936"/>
                  <a:pt x="7715059" y="1698936"/>
                </a:cubicBezTo>
                <a:lnTo>
                  <a:pt x="169894" y="1698936"/>
                </a:lnTo>
                <a:cubicBezTo>
                  <a:pt x="76064" y="1698936"/>
                  <a:pt x="0" y="1622872"/>
                  <a:pt x="0" y="1529042"/>
                </a:cubicBezTo>
                <a:lnTo>
                  <a:pt x="0" y="1698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40" tIns="110720" rIns="131040" bIns="1107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kern="1200" dirty="0" smtClean="0"/>
              <a:t>Gerenciamento de Permissões e Acesso – GPA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kern="1200" dirty="0" smtClean="0"/>
              <a:t>https://geridmps.dataprev.gov.br/gpa</a:t>
            </a:r>
            <a:endParaRPr lang="pt-BR" sz="3200" kern="1200" dirty="0"/>
          </a:p>
        </p:txBody>
      </p:sp>
      <p:sp>
        <p:nvSpPr>
          <p:cNvPr id="7" name="Forma livre 6"/>
          <p:cNvSpPr/>
          <p:nvPr/>
        </p:nvSpPr>
        <p:spPr>
          <a:xfrm>
            <a:off x="2153523" y="4633097"/>
            <a:ext cx="7884953" cy="1698936"/>
          </a:xfrm>
          <a:custGeom>
            <a:avLst/>
            <a:gdLst>
              <a:gd name="connsiteX0" fmla="*/ 0 w 7884953"/>
              <a:gd name="connsiteY0" fmla="*/ 169894 h 1698936"/>
              <a:gd name="connsiteX1" fmla="*/ 169894 w 7884953"/>
              <a:gd name="connsiteY1" fmla="*/ 0 h 1698936"/>
              <a:gd name="connsiteX2" fmla="*/ 7715059 w 7884953"/>
              <a:gd name="connsiteY2" fmla="*/ 0 h 1698936"/>
              <a:gd name="connsiteX3" fmla="*/ 7884953 w 7884953"/>
              <a:gd name="connsiteY3" fmla="*/ 169894 h 1698936"/>
              <a:gd name="connsiteX4" fmla="*/ 7884953 w 7884953"/>
              <a:gd name="connsiteY4" fmla="*/ 1529042 h 1698936"/>
              <a:gd name="connsiteX5" fmla="*/ 7715059 w 7884953"/>
              <a:gd name="connsiteY5" fmla="*/ 1698936 h 1698936"/>
              <a:gd name="connsiteX6" fmla="*/ 169894 w 7884953"/>
              <a:gd name="connsiteY6" fmla="*/ 1698936 h 1698936"/>
              <a:gd name="connsiteX7" fmla="*/ 0 w 7884953"/>
              <a:gd name="connsiteY7" fmla="*/ 1529042 h 1698936"/>
              <a:gd name="connsiteX8" fmla="*/ 0 w 7884953"/>
              <a:gd name="connsiteY8" fmla="*/ 169894 h 16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953" h="1698936">
                <a:moveTo>
                  <a:pt x="0" y="169894"/>
                </a:moveTo>
                <a:cubicBezTo>
                  <a:pt x="0" y="76064"/>
                  <a:pt x="76064" y="0"/>
                  <a:pt x="169894" y="0"/>
                </a:cubicBezTo>
                <a:lnTo>
                  <a:pt x="7715059" y="0"/>
                </a:lnTo>
                <a:cubicBezTo>
                  <a:pt x="7808889" y="0"/>
                  <a:pt x="7884953" y="76064"/>
                  <a:pt x="7884953" y="169894"/>
                </a:cubicBezTo>
                <a:lnTo>
                  <a:pt x="7884953" y="1529042"/>
                </a:lnTo>
                <a:cubicBezTo>
                  <a:pt x="7884953" y="1622872"/>
                  <a:pt x="7808889" y="1698936"/>
                  <a:pt x="7715059" y="1698936"/>
                </a:cubicBezTo>
                <a:lnTo>
                  <a:pt x="169894" y="1698936"/>
                </a:lnTo>
                <a:cubicBezTo>
                  <a:pt x="76064" y="1698936"/>
                  <a:pt x="0" y="1622872"/>
                  <a:pt x="0" y="1529042"/>
                </a:cubicBezTo>
                <a:lnTo>
                  <a:pt x="0" y="1698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40" tIns="110720" rIns="131040" bIns="1107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kern="1200" dirty="0" smtClean="0"/>
              <a:t>Gerenciamento de Identidades – GID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kern="1200" dirty="0" smtClean="0"/>
              <a:t>https://geridmps.dataprev.gov.br/gid</a:t>
            </a:r>
            <a:endParaRPr lang="pt-BR" sz="3200" kern="1200" dirty="0"/>
          </a:p>
        </p:txBody>
      </p:sp>
    </p:spTree>
    <p:extLst>
      <p:ext uri="{BB962C8B-B14F-4D97-AF65-F5344CB8AC3E}">
        <p14:creationId xmlns:p14="http://schemas.microsoft.com/office/powerpoint/2010/main" val="23448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 DO GERID</a:t>
            </a:r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5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>
              <a:spcBef>
                <a:spcPts val="3000"/>
              </a:spcBef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DE ACESSO – A pessoa indicada para ser a responsável por autorizar o acesso aos sistemas. </a:t>
            </a:r>
          </a:p>
          <a:p>
            <a:pPr>
              <a:spcBef>
                <a:spcPts val="3000"/>
              </a:spcBef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CADASTRADOR – A pessoa indicada para ser a responsável por cadastrar novos usuários.</a:t>
            </a:r>
          </a:p>
          <a:p>
            <a:pPr>
              <a:spcBef>
                <a:spcPts val="3000"/>
              </a:spcBef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– É o conjunto de permissões dos usuários para acesso as funcionalidades do sistema.</a:t>
            </a:r>
          </a:p>
        </p:txBody>
      </p:sp>
    </p:spTree>
    <p:extLst>
      <p:ext uri="{BB962C8B-B14F-4D97-AF65-F5344CB8AC3E}">
        <p14:creationId xmlns:p14="http://schemas.microsoft.com/office/powerpoint/2010/main" val="20973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127448" y="808382"/>
            <a:ext cx="2808312" cy="593298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9" name="Forma livre 8"/>
          <p:cNvSpPr/>
          <p:nvPr/>
        </p:nvSpPr>
        <p:spPr>
          <a:xfrm>
            <a:off x="3717955" y="2124151"/>
            <a:ext cx="3561724" cy="2215435"/>
          </a:xfrm>
          <a:custGeom>
            <a:avLst/>
            <a:gdLst>
              <a:gd name="connsiteX0" fmla="*/ 0 w 3561724"/>
              <a:gd name="connsiteY0" fmla="*/ 276929 h 2215435"/>
              <a:gd name="connsiteX1" fmla="*/ 2454007 w 3561724"/>
              <a:gd name="connsiteY1" fmla="*/ 276929 h 2215435"/>
              <a:gd name="connsiteX2" fmla="*/ 2454007 w 3561724"/>
              <a:gd name="connsiteY2" fmla="*/ 0 h 2215435"/>
              <a:gd name="connsiteX3" fmla="*/ 3561724 w 3561724"/>
              <a:gd name="connsiteY3" fmla="*/ 1107718 h 2215435"/>
              <a:gd name="connsiteX4" fmla="*/ 2454007 w 3561724"/>
              <a:gd name="connsiteY4" fmla="*/ 2215435 h 2215435"/>
              <a:gd name="connsiteX5" fmla="*/ 2454007 w 3561724"/>
              <a:gd name="connsiteY5" fmla="*/ 1938506 h 2215435"/>
              <a:gd name="connsiteX6" fmla="*/ 0 w 3561724"/>
              <a:gd name="connsiteY6" fmla="*/ 1938506 h 2215435"/>
              <a:gd name="connsiteX7" fmla="*/ 0 w 3561724"/>
              <a:gd name="connsiteY7" fmla="*/ 276929 h 22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1724" h="2215435">
                <a:moveTo>
                  <a:pt x="0" y="276929"/>
                </a:moveTo>
                <a:lnTo>
                  <a:pt x="2454007" y="276929"/>
                </a:lnTo>
                <a:lnTo>
                  <a:pt x="2454007" y="0"/>
                </a:lnTo>
                <a:lnTo>
                  <a:pt x="3561724" y="1107718"/>
                </a:lnTo>
                <a:lnTo>
                  <a:pt x="2454007" y="2215435"/>
                </a:lnTo>
                <a:lnTo>
                  <a:pt x="2454007" y="1938506"/>
                </a:lnTo>
                <a:lnTo>
                  <a:pt x="0" y="1938506"/>
                </a:lnTo>
                <a:lnTo>
                  <a:pt x="0" y="27692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290899" rIns="844758" bIns="290899" numCol="1" spcCol="1270" anchor="ctr" anchorCtr="0">
            <a:noAutofit/>
          </a:bodyPr>
          <a:lstStyle/>
          <a:p>
            <a:pPr marL="457200" lvl="2" defTabSz="977900">
              <a:lnSpc>
                <a:spcPct val="90000"/>
              </a:lnSpc>
              <a:spcAft>
                <a:spcPct val="15000"/>
              </a:spcAft>
            </a:pPr>
            <a:r>
              <a:rPr lang="pt-BR" sz="2200" b="1" kern="1200" dirty="0" smtClean="0"/>
              <a:t>Cadastramento de novos usuários</a:t>
            </a:r>
            <a:endParaRPr lang="pt-BR" sz="2200" b="1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1343472" y="2124151"/>
            <a:ext cx="2374483" cy="2215435"/>
          </a:xfrm>
          <a:custGeom>
            <a:avLst/>
            <a:gdLst>
              <a:gd name="connsiteX0" fmla="*/ 0 w 2374483"/>
              <a:gd name="connsiteY0" fmla="*/ 369247 h 2215435"/>
              <a:gd name="connsiteX1" fmla="*/ 369247 w 2374483"/>
              <a:gd name="connsiteY1" fmla="*/ 0 h 2215435"/>
              <a:gd name="connsiteX2" fmla="*/ 2005236 w 2374483"/>
              <a:gd name="connsiteY2" fmla="*/ 0 h 2215435"/>
              <a:gd name="connsiteX3" fmla="*/ 2374483 w 2374483"/>
              <a:gd name="connsiteY3" fmla="*/ 369247 h 2215435"/>
              <a:gd name="connsiteX4" fmla="*/ 2374483 w 2374483"/>
              <a:gd name="connsiteY4" fmla="*/ 1846188 h 2215435"/>
              <a:gd name="connsiteX5" fmla="*/ 2005236 w 2374483"/>
              <a:gd name="connsiteY5" fmla="*/ 2215435 h 2215435"/>
              <a:gd name="connsiteX6" fmla="*/ 369247 w 2374483"/>
              <a:gd name="connsiteY6" fmla="*/ 2215435 h 2215435"/>
              <a:gd name="connsiteX7" fmla="*/ 0 w 2374483"/>
              <a:gd name="connsiteY7" fmla="*/ 1846188 h 2215435"/>
              <a:gd name="connsiteX8" fmla="*/ 0 w 2374483"/>
              <a:gd name="connsiteY8" fmla="*/ 369247 h 22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4483" h="2215435">
                <a:moveTo>
                  <a:pt x="0" y="369247"/>
                </a:moveTo>
                <a:cubicBezTo>
                  <a:pt x="0" y="165318"/>
                  <a:pt x="165318" y="0"/>
                  <a:pt x="369247" y="0"/>
                </a:cubicBezTo>
                <a:lnTo>
                  <a:pt x="2005236" y="0"/>
                </a:lnTo>
                <a:cubicBezTo>
                  <a:pt x="2209165" y="0"/>
                  <a:pt x="2374483" y="165318"/>
                  <a:pt x="2374483" y="369247"/>
                </a:cubicBezTo>
                <a:lnTo>
                  <a:pt x="2374483" y="1846188"/>
                </a:lnTo>
                <a:cubicBezTo>
                  <a:pt x="2374483" y="2050117"/>
                  <a:pt x="2209165" y="2215435"/>
                  <a:pt x="2005236" y="2215435"/>
                </a:cubicBezTo>
                <a:lnTo>
                  <a:pt x="369247" y="2215435"/>
                </a:lnTo>
                <a:cubicBezTo>
                  <a:pt x="165318" y="2215435"/>
                  <a:pt x="0" y="2050117"/>
                  <a:pt x="0" y="1846188"/>
                </a:cubicBezTo>
                <a:lnTo>
                  <a:pt x="0" y="3692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19" tIns="159584" rIns="211019" bIns="15958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600" b="1" kern="1200" dirty="0" smtClean="0"/>
              <a:t>Cadastrador</a:t>
            </a:r>
            <a:endParaRPr lang="pt-BR" sz="2600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3717955" y="4455681"/>
            <a:ext cx="3561724" cy="2215435"/>
          </a:xfrm>
          <a:custGeom>
            <a:avLst/>
            <a:gdLst>
              <a:gd name="connsiteX0" fmla="*/ 0 w 3561724"/>
              <a:gd name="connsiteY0" fmla="*/ 276929 h 2215435"/>
              <a:gd name="connsiteX1" fmla="*/ 2454007 w 3561724"/>
              <a:gd name="connsiteY1" fmla="*/ 276929 h 2215435"/>
              <a:gd name="connsiteX2" fmla="*/ 2454007 w 3561724"/>
              <a:gd name="connsiteY2" fmla="*/ 0 h 2215435"/>
              <a:gd name="connsiteX3" fmla="*/ 3561724 w 3561724"/>
              <a:gd name="connsiteY3" fmla="*/ 1107718 h 2215435"/>
              <a:gd name="connsiteX4" fmla="*/ 2454007 w 3561724"/>
              <a:gd name="connsiteY4" fmla="*/ 2215435 h 2215435"/>
              <a:gd name="connsiteX5" fmla="*/ 2454007 w 3561724"/>
              <a:gd name="connsiteY5" fmla="*/ 1938506 h 2215435"/>
              <a:gd name="connsiteX6" fmla="*/ 0 w 3561724"/>
              <a:gd name="connsiteY6" fmla="*/ 1938506 h 2215435"/>
              <a:gd name="connsiteX7" fmla="*/ 0 w 3561724"/>
              <a:gd name="connsiteY7" fmla="*/ 276929 h 22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1724" h="2215435">
                <a:moveTo>
                  <a:pt x="0" y="276929"/>
                </a:moveTo>
                <a:lnTo>
                  <a:pt x="2454007" y="276929"/>
                </a:lnTo>
                <a:lnTo>
                  <a:pt x="2454007" y="0"/>
                </a:lnTo>
                <a:lnTo>
                  <a:pt x="3561724" y="1107718"/>
                </a:lnTo>
                <a:lnTo>
                  <a:pt x="2454007" y="2215435"/>
                </a:lnTo>
                <a:lnTo>
                  <a:pt x="2454007" y="1938506"/>
                </a:lnTo>
                <a:lnTo>
                  <a:pt x="0" y="1938506"/>
                </a:lnTo>
                <a:lnTo>
                  <a:pt x="0" y="27692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290899" rIns="844758" bIns="290899" numCol="1" spcCol="1270" anchor="ctr" anchorCtr="0">
            <a:noAutofit/>
          </a:bodyPr>
          <a:lstStyle/>
          <a:p>
            <a:pPr marL="457200" lvl="2" defTabSz="977900">
              <a:lnSpc>
                <a:spcPct val="90000"/>
              </a:lnSpc>
              <a:spcAft>
                <a:spcPct val="15000"/>
              </a:spcAft>
            </a:pPr>
            <a:r>
              <a:rPr lang="pt-BR" sz="2200" b="1" kern="1200" dirty="0" smtClean="0"/>
              <a:t>Permissão de acesso do usuário aos sistemas</a:t>
            </a:r>
            <a:endParaRPr lang="pt-BR" sz="22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1343472" y="4455113"/>
            <a:ext cx="2374483" cy="2215435"/>
          </a:xfrm>
          <a:custGeom>
            <a:avLst/>
            <a:gdLst>
              <a:gd name="connsiteX0" fmla="*/ 0 w 2374483"/>
              <a:gd name="connsiteY0" fmla="*/ 369247 h 2215435"/>
              <a:gd name="connsiteX1" fmla="*/ 369247 w 2374483"/>
              <a:gd name="connsiteY1" fmla="*/ 0 h 2215435"/>
              <a:gd name="connsiteX2" fmla="*/ 2005236 w 2374483"/>
              <a:gd name="connsiteY2" fmla="*/ 0 h 2215435"/>
              <a:gd name="connsiteX3" fmla="*/ 2374483 w 2374483"/>
              <a:gd name="connsiteY3" fmla="*/ 369247 h 2215435"/>
              <a:gd name="connsiteX4" fmla="*/ 2374483 w 2374483"/>
              <a:gd name="connsiteY4" fmla="*/ 1846188 h 2215435"/>
              <a:gd name="connsiteX5" fmla="*/ 2005236 w 2374483"/>
              <a:gd name="connsiteY5" fmla="*/ 2215435 h 2215435"/>
              <a:gd name="connsiteX6" fmla="*/ 369247 w 2374483"/>
              <a:gd name="connsiteY6" fmla="*/ 2215435 h 2215435"/>
              <a:gd name="connsiteX7" fmla="*/ 0 w 2374483"/>
              <a:gd name="connsiteY7" fmla="*/ 1846188 h 2215435"/>
              <a:gd name="connsiteX8" fmla="*/ 0 w 2374483"/>
              <a:gd name="connsiteY8" fmla="*/ 369247 h 221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4483" h="2215435">
                <a:moveTo>
                  <a:pt x="0" y="369247"/>
                </a:moveTo>
                <a:cubicBezTo>
                  <a:pt x="0" y="165318"/>
                  <a:pt x="165318" y="0"/>
                  <a:pt x="369247" y="0"/>
                </a:cubicBezTo>
                <a:lnTo>
                  <a:pt x="2005236" y="0"/>
                </a:lnTo>
                <a:cubicBezTo>
                  <a:pt x="2209165" y="0"/>
                  <a:pt x="2374483" y="165318"/>
                  <a:pt x="2374483" y="369247"/>
                </a:cubicBezTo>
                <a:lnTo>
                  <a:pt x="2374483" y="1846188"/>
                </a:lnTo>
                <a:cubicBezTo>
                  <a:pt x="2374483" y="2050117"/>
                  <a:pt x="2209165" y="2215435"/>
                  <a:pt x="2005236" y="2215435"/>
                </a:cubicBezTo>
                <a:lnTo>
                  <a:pt x="369247" y="2215435"/>
                </a:lnTo>
                <a:cubicBezTo>
                  <a:pt x="165318" y="2215435"/>
                  <a:pt x="0" y="2050117"/>
                  <a:pt x="0" y="1846188"/>
                </a:cubicBezTo>
                <a:lnTo>
                  <a:pt x="0" y="3692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19" tIns="159584" rIns="211019" bIns="15958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600" b="1" kern="1200" dirty="0" smtClean="0"/>
              <a:t>Gestor de Acesso</a:t>
            </a:r>
            <a:endParaRPr lang="pt-BR" sz="2600" b="1" kern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522601" y="82697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Papéis GERID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464152" y="2221405"/>
            <a:ext cx="3048249" cy="2020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7464152" y="4565619"/>
            <a:ext cx="3048249" cy="2020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8088176" y="287792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GID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088176" y="522270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GPA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  <p:bldP spid="12" grpId="0" animBg="1"/>
      <p:bldP spid="15" grpId="0"/>
      <p:bldP spid="20" grpId="0" animBg="1"/>
      <p:bldP spid="22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8616280" y="1196752"/>
            <a:ext cx="3024336" cy="5040560"/>
            <a:chOff x="8616280" y="1196752"/>
            <a:chExt cx="3024336" cy="5040560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8616280" y="1196752"/>
              <a:ext cx="3024336" cy="5040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8616280" y="4077072"/>
              <a:ext cx="30243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</a:rPr>
                <a:t>Acessar Sistema GESCON</a:t>
              </a:r>
              <a:endParaRPr lang="pt-BR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38" y="1216453"/>
            <a:ext cx="2106620" cy="264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rma livre 9"/>
          <p:cNvSpPr/>
          <p:nvPr/>
        </p:nvSpPr>
        <p:spPr>
          <a:xfrm>
            <a:off x="983432" y="1966120"/>
            <a:ext cx="7200799" cy="1048796"/>
          </a:xfrm>
          <a:custGeom>
            <a:avLst/>
            <a:gdLst>
              <a:gd name="connsiteX0" fmla="*/ 0 w 7200799"/>
              <a:gd name="connsiteY0" fmla="*/ 262199 h 1048796"/>
              <a:gd name="connsiteX1" fmla="*/ 6676401 w 7200799"/>
              <a:gd name="connsiteY1" fmla="*/ 262199 h 1048796"/>
              <a:gd name="connsiteX2" fmla="*/ 6676401 w 7200799"/>
              <a:gd name="connsiteY2" fmla="*/ 0 h 1048796"/>
              <a:gd name="connsiteX3" fmla="*/ 7200799 w 7200799"/>
              <a:gd name="connsiteY3" fmla="*/ 524398 h 1048796"/>
              <a:gd name="connsiteX4" fmla="*/ 6676401 w 7200799"/>
              <a:gd name="connsiteY4" fmla="*/ 1048796 h 1048796"/>
              <a:gd name="connsiteX5" fmla="*/ 6676401 w 7200799"/>
              <a:gd name="connsiteY5" fmla="*/ 786597 h 1048796"/>
              <a:gd name="connsiteX6" fmla="*/ 0 w 7200799"/>
              <a:gd name="connsiteY6" fmla="*/ 786597 h 1048796"/>
              <a:gd name="connsiteX7" fmla="*/ 0 w 7200799"/>
              <a:gd name="connsiteY7" fmla="*/ 262199 h 104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799" h="1048796">
                <a:moveTo>
                  <a:pt x="0" y="262199"/>
                </a:moveTo>
                <a:lnTo>
                  <a:pt x="6676401" y="262199"/>
                </a:lnTo>
                <a:lnTo>
                  <a:pt x="6676401" y="0"/>
                </a:lnTo>
                <a:lnTo>
                  <a:pt x="7200799" y="524398"/>
                </a:lnTo>
                <a:lnTo>
                  <a:pt x="6676401" y="1048796"/>
                </a:lnTo>
                <a:lnTo>
                  <a:pt x="6676401" y="786597"/>
                </a:lnTo>
                <a:lnTo>
                  <a:pt x="0" y="786597"/>
                </a:lnTo>
                <a:lnTo>
                  <a:pt x="0" y="2621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384119" rIns="516199" bIns="42869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 smtClean="0"/>
              <a:t>GID</a:t>
            </a:r>
            <a:endParaRPr lang="pt-BR" sz="3200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983432" y="2777492"/>
            <a:ext cx="3326769" cy="2340969"/>
          </a:xfrm>
          <a:custGeom>
            <a:avLst/>
            <a:gdLst>
              <a:gd name="connsiteX0" fmla="*/ 0 w 3326769"/>
              <a:gd name="connsiteY0" fmla="*/ 0 h 2340969"/>
              <a:gd name="connsiteX1" fmla="*/ 3326769 w 3326769"/>
              <a:gd name="connsiteY1" fmla="*/ 0 h 2340969"/>
              <a:gd name="connsiteX2" fmla="*/ 3326769 w 3326769"/>
              <a:gd name="connsiteY2" fmla="*/ 2340969 h 2340969"/>
              <a:gd name="connsiteX3" fmla="*/ 0 w 3326769"/>
              <a:gd name="connsiteY3" fmla="*/ 2340969 h 2340969"/>
              <a:gd name="connsiteX4" fmla="*/ 0 w 3326769"/>
              <a:gd name="connsiteY4" fmla="*/ 0 h 23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769" h="2340969">
                <a:moveTo>
                  <a:pt x="0" y="0"/>
                </a:moveTo>
                <a:lnTo>
                  <a:pt x="3326769" y="0"/>
                </a:lnTo>
                <a:lnTo>
                  <a:pt x="3326769" y="2340969"/>
                </a:lnTo>
                <a:lnTo>
                  <a:pt x="0" y="2340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marL="457200" lvl="0" indent="-4572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600" b="1" kern="1200" dirty="0" smtClean="0"/>
              <a:t>Cadastro de novos usuários</a:t>
            </a:r>
            <a:endParaRPr lang="pt-BR" sz="26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4310201" y="2315602"/>
            <a:ext cx="3874030" cy="1048796"/>
          </a:xfrm>
          <a:custGeom>
            <a:avLst/>
            <a:gdLst>
              <a:gd name="connsiteX0" fmla="*/ 0 w 3874030"/>
              <a:gd name="connsiteY0" fmla="*/ 262199 h 1048796"/>
              <a:gd name="connsiteX1" fmla="*/ 3349632 w 3874030"/>
              <a:gd name="connsiteY1" fmla="*/ 262199 h 1048796"/>
              <a:gd name="connsiteX2" fmla="*/ 3349632 w 3874030"/>
              <a:gd name="connsiteY2" fmla="*/ 0 h 1048796"/>
              <a:gd name="connsiteX3" fmla="*/ 3874030 w 3874030"/>
              <a:gd name="connsiteY3" fmla="*/ 524398 h 1048796"/>
              <a:gd name="connsiteX4" fmla="*/ 3349632 w 3874030"/>
              <a:gd name="connsiteY4" fmla="*/ 1048796 h 1048796"/>
              <a:gd name="connsiteX5" fmla="*/ 3349632 w 3874030"/>
              <a:gd name="connsiteY5" fmla="*/ 786597 h 1048796"/>
              <a:gd name="connsiteX6" fmla="*/ 0 w 3874030"/>
              <a:gd name="connsiteY6" fmla="*/ 786597 h 1048796"/>
              <a:gd name="connsiteX7" fmla="*/ 0 w 3874030"/>
              <a:gd name="connsiteY7" fmla="*/ 262199 h 104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4030" h="1048796">
                <a:moveTo>
                  <a:pt x="0" y="262199"/>
                </a:moveTo>
                <a:lnTo>
                  <a:pt x="3349632" y="262199"/>
                </a:lnTo>
                <a:lnTo>
                  <a:pt x="3349632" y="0"/>
                </a:lnTo>
                <a:lnTo>
                  <a:pt x="3874030" y="524398"/>
                </a:lnTo>
                <a:lnTo>
                  <a:pt x="3349632" y="1048796"/>
                </a:lnTo>
                <a:lnTo>
                  <a:pt x="3349632" y="786597"/>
                </a:lnTo>
                <a:lnTo>
                  <a:pt x="0" y="786597"/>
                </a:lnTo>
                <a:lnTo>
                  <a:pt x="0" y="2621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384119" rIns="516199" bIns="42869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 smtClean="0"/>
              <a:t>GPA</a:t>
            </a:r>
            <a:endParaRPr lang="pt-BR" sz="3200" b="1" kern="1200" dirty="0"/>
          </a:p>
        </p:txBody>
      </p:sp>
      <p:sp>
        <p:nvSpPr>
          <p:cNvPr id="13" name="Forma livre 12"/>
          <p:cNvSpPr/>
          <p:nvPr/>
        </p:nvSpPr>
        <p:spPr>
          <a:xfrm>
            <a:off x="4310201" y="3126974"/>
            <a:ext cx="3326769" cy="2606282"/>
          </a:xfrm>
          <a:custGeom>
            <a:avLst/>
            <a:gdLst>
              <a:gd name="connsiteX0" fmla="*/ 0 w 3326769"/>
              <a:gd name="connsiteY0" fmla="*/ 0 h 2340969"/>
              <a:gd name="connsiteX1" fmla="*/ 3326769 w 3326769"/>
              <a:gd name="connsiteY1" fmla="*/ 0 h 2340969"/>
              <a:gd name="connsiteX2" fmla="*/ 3326769 w 3326769"/>
              <a:gd name="connsiteY2" fmla="*/ 2340969 h 2340969"/>
              <a:gd name="connsiteX3" fmla="*/ 0 w 3326769"/>
              <a:gd name="connsiteY3" fmla="*/ 2340969 h 2340969"/>
              <a:gd name="connsiteX4" fmla="*/ 0 w 3326769"/>
              <a:gd name="connsiteY4" fmla="*/ 0 h 23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769" h="2340969">
                <a:moveTo>
                  <a:pt x="0" y="0"/>
                </a:moveTo>
                <a:lnTo>
                  <a:pt x="3326769" y="0"/>
                </a:lnTo>
                <a:lnTo>
                  <a:pt x="3326769" y="2340969"/>
                </a:lnTo>
                <a:lnTo>
                  <a:pt x="0" y="2340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marL="457200" lvl="0" indent="-4572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600" b="1" kern="1200" dirty="0" smtClean="0"/>
              <a:t>Autorização de Acesso (concessão de papéis do GESCON-RPPS)</a:t>
            </a:r>
          </a:p>
          <a:p>
            <a:pPr marL="457200" lvl="0" indent="-4572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600" b="1" kern="1200" dirty="0" smtClean="0"/>
              <a:t>Atribuir Gestão</a:t>
            </a:r>
          </a:p>
        </p:txBody>
      </p:sp>
    </p:spTree>
    <p:extLst>
      <p:ext uri="{BB962C8B-B14F-4D97-AF65-F5344CB8AC3E}">
        <p14:creationId xmlns:p14="http://schemas.microsoft.com/office/powerpoint/2010/main" val="14642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DO GESCON-RPPS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de Contato com a SRPPS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3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384918"/>
              </p:ext>
            </p:extLst>
          </p:nvPr>
        </p:nvGraphicFramePr>
        <p:xfrm>
          <a:off x="0" y="1160748"/>
          <a:ext cx="12192000" cy="466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569"/>
                <a:gridCol w="7993431"/>
              </a:tblGrid>
              <a:tr h="450264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PAPEL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DESCRIÇÃO</a:t>
                      </a:r>
                      <a:endParaRPr lang="pt-BR" sz="3200" dirty="0"/>
                    </a:p>
                  </a:txBody>
                  <a:tcPr anchor="ctr"/>
                </a:tc>
              </a:tr>
              <a:tr h="1102769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 Black" pitchFamily="34" charset="0"/>
                        </a:rPr>
                        <a:t>ENTE_ANALISTA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Arial Black" pitchFamily="34" charset="0"/>
                        </a:rPr>
                        <a:t>Papel utilizado pelos usuários que poderão cadastrar consultas </a:t>
                      </a:r>
                      <a:r>
                        <a:rPr lang="pt-BR" sz="2000" b="1" u="sng" dirty="0" smtClean="0">
                          <a:latin typeface="Arial Black" pitchFamily="34" charset="0"/>
                        </a:rPr>
                        <a:t>sobre legislações </a:t>
                      </a:r>
                      <a:r>
                        <a:rPr lang="pt-BR" sz="2000" b="1" dirty="0" smtClean="0">
                          <a:latin typeface="Arial Black" pitchFamily="34" charset="0"/>
                        </a:rPr>
                        <a:t>e </a:t>
                      </a:r>
                      <a:r>
                        <a:rPr lang="pt-BR" sz="2000" b="1" u="sng" dirty="0" smtClean="0">
                          <a:latin typeface="Arial Black" pitchFamily="34" charset="0"/>
                        </a:rPr>
                        <a:t>de sistema</a:t>
                      </a:r>
                      <a:r>
                        <a:rPr lang="pt-BR" sz="2000" b="1" dirty="0" smtClean="0">
                          <a:latin typeface="Arial Black" pitchFamily="34" charset="0"/>
                        </a:rPr>
                        <a:t>.</a:t>
                      </a:r>
                      <a:endParaRPr lang="pt-BR" sz="20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251939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 Black" pitchFamily="34" charset="0"/>
                        </a:rPr>
                        <a:t>ENTE_LEGISLACAO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Arial Black" pitchFamily="34" charset="0"/>
                        </a:rPr>
                        <a:t>Servidor</a:t>
                      </a:r>
                      <a:r>
                        <a:rPr lang="pt-BR" sz="2000" b="1" baseline="0" dirty="0" smtClean="0">
                          <a:latin typeface="Arial Black" pitchFamily="34" charset="0"/>
                        </a:rPr>
                        <a:t> com as m</a:t>
                      </a:r>
                      <a:r>
                        <a:rPr lang="pt-BR" sz="2000" b="1" dirty="0" smtClean="0">
                          <a:latin typeface="Arial Black" pitchFamily="34" charset="0"/>
                        </a:rPr>
                        <a:t>esmas permissões do ENTE_ANALISTA e responsável pelo envio</a:t>
                      </a:r>
                      <a:r>
                        <a:rPr lang="pt-BR" sz="2000" b="1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pt-BR" sz="2000" b="1" baseline="0" smtClean="0">
                          <a:latin typeface="Arial Black" pitchFamily="34" charset="0"/>
                        </a:rPr>
                        <a:t>das legislações/normas</a:t>
                      </a:r>
                      <a:r>
                        <a:rPr lang="pt-BR" sz="2000" b="1" dirty="0" smtClean="0">
                          <a:latin typeface="Arial Black" pitchFamily="34" charset="0"/>
                        </a:rPr>
                        <a:t>.</a:t>
                      </a:r>
                      <a:endParaRPr lang="pt-BR" sz="20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73153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Arial Black" pitchFamily="34" charset="0"/>
                        </a:rPr>
                        <a:t>ENTE_NOTIFICACAO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Arial Black" pitchFamily="34" charset="0"/>
                        </a:rPr>
                        <a:t>Servidor</a:t>
                      </a:r>
                      <a:r>
                        <a:rPr lang="pt-BR" sz="2000" b="1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pt-BR" sz="2000" b="1" dirty="0" smtClean="0">
                          <a:latin typeface="Arial Black" pitchFamily="34" charset="0"/>
                        </a:rPr>
                        <a:t>responsável</a:t>
                      </a:r>
                      <a:r>
                        <a:rPr lang="pt-BR" sz="2000" b="1" baseline="0" dirty="0" smtClean="0">
                          <a:latin typeface="Arial Black" pitchFamily="34" charset="0"/>
                        </a:rPr>
                        <a:t> para</a:t>
                      </a:r>
                      <a:r>
                        <a:rPr lang="pt-BR" sz="2000" b="1" dirty="0" smtClean="0">
                          <a:latin typeface="Arial Black" pitchFamily="34" charset="0"/>
                        </a:rPr>
                        <a:t> tratar as notificações encaminhadas pela SRPPS aos Entes Federativos.</a:t>
                      </a:r>
                      <a:endParaRPr lang="pt-BR" sz="20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765945"/>
            <a:ext cx="4326764" cy="4825323"/>
          </a:xfrm>
        </p:spPr>
      </p:pic>
      <p:sp>
        <p:nvSpPr>
          <p:cNvPr id="6" name="Elipse 5"/>
          <p:cNvSpPr/>
          <p:nvPr/>
        </p:nvSpPr>
        <p:spPr>
          <a:xfrm>
            <a:off x="2840830" y="837269"/>
            <a:ext cx="2108718" cy="8304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i="1" dirty="0">
                <a:latin typeface="Bauhaus 93" panose="04030905020B02020C02" pitchFamily="82" charset="0"/>
              </a:rPr>
              <a:t>GERID</a:t>
            </a:r>
          </a:p>
        </p:txBody>
      </p:sp>
      <p:sp>
        <p:nvSpPr>
          <p:cNvPr id="8" name="Seta em curva para a direita 7"/>
          <p:cNvSpPr/>
          <p:nvPr/>
        </p:nvSpPr>
        <p:spPr>
          <a:xfrm>
            <a:off x="284879" y="975000"/>
            <a:ext cx="2225056" cy="48659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37854" y="4054862"/>
            <a:ext cx="1514669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GID</a:t>
            </a:r>
          </a:p>
          <a:p>
            <a:pPr lvl="1">
              <a:lnSpc>
                <a:spcPct val="107000"/>
              </a:lnSpc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CNPJ	</a:t>
            </a:r>
          </a:p>
          <a:p>
            <a:pPr lvl="1">
              <a:lnSpc>
                <a:spcPct val="107000"/>
              </a:lnSpc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CPF</a:t>
            </a:r>
          </a:p>
          <a:p>
            <a:pPr lvl="1">
              <a:lnSpc>
                <a:spcPct val="107000"/>
              </a:lnSpc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GPA</a:t>
            </a:r>
          </a:p>
          <a:p>
            <a:pPr lvl="1">
              <a:lnSpc>
                <a:spcPct val="107000"/>
              </a:lnSpc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CPF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7134225" y="1611917"/>
            <a:ext cx="244211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i="1" dirty="0">
                <a:solidFill>
                  <a:schemeClr val="dk1"/>
                </a:solidFill>
                <a:latin typeface="Bauhaus 93" panose="04030905020B02020C02" pitchFamily="82" charset="0"/>
              </a:rPr>
              <a:t>GESCON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221890" y="2175930"/>
            <a:ext cx="131388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PERGUNTAS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ector angulado 39"/>
          <p:cNvCxnSpPr>
            <a:endCxn id="35" idx="1"/>
          </p:cNvCxnSpPr>
          <p:nvPr/>
        </p:nvCxnSpPr>
        <p:spPr>
          <a:xfrm>
            <a:off x="8410939" y="2117231"/>
            <a:ext cx="810951" cy="253047"/>
          </a:xfrm>
          <a:prstGeom prst="bentConnector3">
            <a:avLst>
              <a:gd name="adj1" fmla="val 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 flipV="1">
            <a:off x="8410939" y="1483355"/>
            <a:ext cx="936703" cy="282590"/>
          </a:xfrm>
          <a:prstGeom prst="bentConnector3">
            <a:avLst>
              <a:gd name="adj1" fmla="val 16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9280585" y="1298362"/>
            <a:ext cx="141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SOLICITAÇÃO</a:t>
            </a:r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7623713" y="975000"/>
            <a:ext cx="23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ENVIO DE LEGISLAÇÃO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7623713" y="2564626"/>
            <a:ext cx="3111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INCONSISTÊNCIA DE SISTEMAS </a:t>
            </a:r>
          </a:p>
          <a:p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PREVIDENCIÁRIOS</a:t>
            </a:r>
            <a:endParaRPr lang="pt-BR" dirty="0"/>
          </a:p>
        </p:txBody>
      </p:sp>
      <p:cxnSp>
        <p:nvCxnSpPr>
          <p:cNvPr id="57" name="Conector angulado 56"/>
          <p:cNvCxnSpPr/>
          <p:nvPr/>
        </p:nvCxnSpPr>
        <p:spPr>
          <a:xfrm rot="16200000" flipH="1">
            <a:off x="7174088" y="2397668"/>
            <a:ext cx="804847" cy="193194"/>
          </a:xfrm>
          <a:prstGeom prst="bentConnector3">
            <a:avLst>
              <a:gd name="adj1" fmla="val 997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do 59"/>
          <p:cNvCxnSpPr/>
          <p:nvPr/>
        </p:nvCxnSpPr>
        <p:spPr>
          <a:xfrm rot="5400000" flipH="1" flipV="1">
            <a:off x="7276212" y="1349124"/>
            <a:ext cx="620523" cy="213118"/>
          </a:xfrm>
          <a:prstGeom prst="bentConnector3">
            <a:avLst>
              <a:gd name="adj1" fmla="val 998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72"/>
          <p:cNvSpPr/>
          <p:nvPr/>
        </p:nvSpPr>
        <p:spPr>
          <a:xfrm>
            <a:off x="7260837" y="3547058"/>
            <a:ext cx="2141933" cy="650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i="1" dirty="0">
                <a:solidFill>
                  <a:schemeClr val="dk1"/>
                </a:solidFill>
                <a:latin typeface="Bauhaus 93" panose="04030905020B02020C02" pitchFamily="82" charset="0"/>
              </a:rPr>
              <a:t>CADPREV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7398484" y="4723823"/>
            <a:ext cx="1898277" cy="650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i="1" dirty="0">
                <a:solidFill>
                  <a:schemeClr val="dk1"/>
                </a:solidFill>
                <a:latin typeface="Bauhaus 93" panose="04030905020B02020C02" pitchFamily="82" charset="0"/>
              </a:rPr>
              <a:t>SIG-RPPS</a:t>
            </a:r>
          </a:p>
        </p:txBody>
      </p:sp>
      <p:cxnSp>
        <p:nvCxnSpPr>
          <p:cNvPr id="87" name="Conector em curva 86"/>
          <p:cNvCxnSpPr>
            <a:endCxn id="73" idx="1"/>
          </p:cNvCxnSpPr>
          <p:nvPr/>
        </p:nvCxnSpPr>
        <p:spPr>
          <a:xfrm flipV="1">
            <a:off x="5280444" y="3872532"/>
            <a:ext cx="1980393" cy="18163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em curva 89"/>
          <p:cNvCxnSpPr>
            <a:endCxn id="74" idx="1"/>
          </p:cNvCxnSpPr>
          <p:nvPr/>
        </p:nvCxnSpPr>
        <p:spPr>
          <a:xfrm flipV="1">
            <a:off x="5280444" y="5049297"/>
            <a:ext cx="2118040" cy="116543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em curva 92"/>
          <p:cNvCxnSpPr>
            <a:endCxn id="34" idx="1"/>
          </p:cNvCxnSpPr>
          <p:nvPr/>
        </p:nvCxnSpPr>
        <p:spPr>
          <a:xfrm rot="5400000" flipH="1" flipV="1">
            <a:off x="4822374" y="2412550"/>
            <a:ext cx="2769921" cy="18537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" y="1508935"/>
            <a:ext cx="12181548" cy="53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53" y="910461"/>
            <a:ext cx="1218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https://gescon.previdencia.gov.br/Gescon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INFORMAÇÕES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</a:rPr>
              <a:t>Informações do GESCON-RPPS e GERID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7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13" y="-7740"/>
            <a:ext cx="9371975" cy="68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6" y="1"/>
            <a:ext cx="9882808" cy="68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ATUAIS</a:t>
            </a:r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geral sobre o GESCON-RPPS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192000" cy="60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7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" y="980729"/>
            <a:ext cx="1219683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26"/>
            <a:ext cx="10801200" cy="62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usuÃ¡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48880"/>
            <a:ext cx="1920565" cy="27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16" y="4056440"/>
            <a:ext cx="1822464" cy="1639097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20340244">
            <a:off x="2454441" y="2947367"/>
            <a:ext cx="804774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11575" r="18718"/>
          <a:stretch/>
        </p:blipFill>
        <p:spPr>
          <a:xfrm>
            <a:off x="8040216" y="764704"/>
            <a:ext cx="1728192" cy="1924132"/>
          </a:xfrm>
          <a:prstGeom prst="rect">
            <a:avLst/>
          </a:prstGeom>
        </p:spPr>
      </p:pic>
      <p:pic>
        <p:nvPicPr>
          <p:cNvPr id="5128" name="Picture 8" descr="Resultado de imagem para telefonar desen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63" y="2560746"/>
            <a:ext cx="1806954" cy="23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ímbolo de 'Não' 13"/>
          <p:cNvSpPr/>
          <p:nvPr/>
        </p:nvSpPr>
        <p:spPr>
          <a:xfrm>
            <a:off x="8580276" y="1009903"/>
            <a:ext cx="1080120" cy="1132296"/>
          </a:xfrm>
          <a:prstGeom prst="noSmoking">
            <a:avLst>
              <a:gd name="adj" fmla="val 6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21364" r="17340" b="18651"/>
          <a:stretch/>
        </p:blipFill>
        <p:spPr>
          <a:xfrm>
            <a:off x="8260711" y="4788626"/>
            <a:ext cx="1507697" cy="1861763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-9059" y="362289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/>
              <a:t>O ente...</a:t>
            </a:r>
            <a:endParaRPr lang="pt-BR" b="1" dirty="0"/>
          </a:p>
        </p:txBody>
      </p:sp>
      <p:pic>
        <p:nvPicPr>
          <p:cNvPr id="20" name="Picture 4" descr="Resultado de imagem para ofÃ­cio desen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26" y="1899909"/>
            <a:ext cx="1577854" cy="15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ta para a direita 20"/>
          <p:cNvSpPr/>
          <p:nvPr/>
        </p:nvSpPr>
        <p:spPr>
          <a:xfrm rot="1597787">
            <a:off x="2554786" y="4198967"/>
            <a:ext cx="730503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7806" r="6762" b="8757"/>
          <a:stretch/>
        </p:blipFill>
        <p:spPr bwMode="auto">
          <a:xfrm>
            <a:off x="10219176" y="2560746"/>
            <a:ext cx="17314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985435"/>
            <a:ext cx="12187064" cy="58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DO GESCON-RPPS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0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5" y="1198257"/>
            <a:ext cx="2237963" cy="1831346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6219798" y="1124744"/>
            <a:ext cx="2154278" cy="1904858"/>
            <a:chOff x="3215680" y="1932479"/>
            <a:chExt cx="1295400" cy="1224136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1" b="5914"/>
            <a:stretch/>
          </p:blipFill>
          <p:spPr>
            <a:xfrm>
              <a:off x="3215680" y="1932479"/>
              <a:ext cx="1295400" cy="1224136"/>
            </a:xfrm>
            <a:prstGeom prst="rect">
              <a:avLst/>
            </a:prstGeom>
          </p:spPr>
        </p:pic>
        <p:sp>
          <p:nvSpPr>
            <p:cNvPr id="10" name="Símbolo de 'Não' 9"/>
            <p:cNvSpPr/>
            <p:nvPr/>
          </p:nvSpPr>
          <p:spPr>
            <a:xfrm>
              <a:off x="3323320" y="1988298"/>
              <a:ext cx="1080120" cy="1132296"/>
            </a:xfrm>
            <a:prstGeom prst="noSmoking">
              <a:avLst>
                <a:gd name="adj" fmla="val 684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8472" b="6165"/>
          <a:stretch/>
        </p:blipFill>
        <p:spPr>
          <a:xfrm>
            <a:off x="3619138" y="1342232"/>
            <a:ext cx="1724978" cy="160878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63352" y="2977456"/>
            <a:ext cx="2473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BANCO DE DADOS </a:t>
            </a:r>
          </a:p>
          <a:p>
            <a:pPr algn="ctr"/>
            <a:r>
              <a:rPr lang="pt-BR" sz="2000" b="1" dirty="0" smtClean="0">
                <a:latin typeface="+mn-lt"/>
              </a:rPr>
              <a:t>COM </a:t>
            </a:r>
          </a:p>
          <a:p>
            <a:pPr algn="ctr"/>
            <a:r>
              <a:rPr lang="pt-BR" sz="2000" b="1" dirty="0" smtClean="0">
                <a:latin typeface="+mn-lt"/>
              </a:rPr>
              <a:t>RESPOSTAS DA SRPPS</a:t>
            </a:r>
            <a:endParaRPr lang="pt-BR" sz="2000" b="1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05023" y="2951018"/>
            <a:ext cx="2353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FONTE DE </a:t>
            </a:r>
          </a:p>
          <a:p>
            <a:pPr algn="ctr"/>
            <a:r>
              <a:rPr lang="pt-BR" sz="2000" b="1" dirty="0" smtClean="0">
                <a:latin typeface="+mn-lt"/>
              </a:rPr>
              <a:t>PESQUISA DOS </a:t>
            </a:r>
          </a:p>
          <a:p>
            <a:pPr algn="ctr"/>
            <a:r>
              <a:rPr lang="pt-BR" sz="2000" b="1" dirty="0" smtClean="0">
                <a:latin typeface="+mn-lt"/>
              </a:rPr>
              <a:t>ENTES FEDERATIVOS</a:t>
            </a:r>
            <a:endParaRPr lang="pt-BR" sz="2000" b="1" dirty="0"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01962" y="2986691"/>
            <a:ext cx="238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CANAL ÚNICO </a:t>
            </a:r>
          </a:p>
          <a:p>
            <a:pPr algn="ctr"/>
            <a:r>
              <a:rPr lang="pt-BR" sz="2000" b="1" dirty="0" smtClean="0">
                <a:latin typeface="+mn-lt"/>
              </a:rPr>
              <a:t>PARA AS CONSULTAS</a:t>
            </a:r>
            <a:endParaRPr lang="pt-BR" sz="2000" b="1" dirty="0"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012324" y="304190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EDUCAÇÃO </a:t>
            </a:r>
          </a:p>
          <a:p>
            <a:pPr algn="ctr"/>
            <a:r>
              <a:rPr lang="pt-BR" sz="2000" b="1" dirty="0" smtClean="0">
                <a:latin typeface="+mn-lt"/>
              </a:rPr>
              <a:t>PREVIDENCIÁRIA</a:t>
            </a:r>
            <a:endParaRPr lang="pt-BR" sz="2000" b="1" dirty="0">
              <a:latin typeface="+mn-lt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12240" b="2994"/>
          <a:stretch/>
        </p:blipFill>
        <p:spPr>
          <a:xfrm>
            <a:off x="1989754" y="4140171"/>
            <a:ext cx="1367207" cy="160399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324718" y="5768112"/>
            <a:ext cx="269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latin typeface="+mj-lt"/>
              </a:rPr>
              <a:t>PADRONIZA </a:t>
            </a:r>
            <a:r>
              <a:rPr lang="pt-BR" sz="2000" b="1" dirty="0" smtClean="0">
                <a:latin typeface="+mj-lt"/>
              </a:rPr>
              <a:t>ROTINAS E </a:t>
            </a:r>
            <a:endParaRPr lang="pt-BR" sz="2000" b="1" dirty="0">
              <a:latin typeface="+mj-lt"/>
            </a:endParaRPr>
          </a:p>
          <a:p>
            <a:pPr algn="ctr"/>
            <a:r>
              <a:rPr lang="pt-BR" sz="2000" b="1" dirty="0">
                <a:latin typeface="+mj-lt"/>
              </a:rPr>
              <a:t>PROCEDIMENTOS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851" r="21563" b="3510"/>
          <a:stretch/>
        </p:blipFill>
        <p:spPr>
          <a:xfrm>
            <a:off x="5303912" y="4039484"/>
            <a:ext cx="1234424" cy="1704681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4667896" y="5702897"/>
            <a:ext cx="2506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REDUZ O NÚMERO </a:t>
            </a:r>
          </a:p>
          <a:p>
            <a:pPr algn="ctr"/>
            <a:r>
              <a:rPr lang="pt-BR" sz="2000" b="1" dirty="0" smtClean="0">
                <a:latin typeface="+mn-lt"/>
              </a:rPr>
              <a:t>DE LIGAÇÕES À SRPPS</a:t>
            </a:r>
            <a:endParaRPr lang="pt-BR" sz="2000" b="1" dirty="0">
              <a:latin typeface="+mn-lt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03" y="4082843"/>
            <a:ext cx="1677861" cy="1480563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7880525" y="5570240"/>
            <a:ext cx="3083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AGILIDADE NO </a:t>
            </a:r>
          </a:p>
          <a:p>
            <a:pPr algn="ctr"/>
            <a:r>
              <a:rPr lang="pt-BR" sz="2000" b="1" dirty="0" smtClean="0">
                <a:latin typeface="+mn-lt"/>
              </a:rPr>
              <a:t>ATENDIMENTO PELA SRPPS</a:t>
            </a:r>
            <a:endParaRPr lang="pt-BR" sz="2000" b="1" dirty="0">
              <a:latin typeface="+mn-lt"/>
            </a:endParaRPr>
          </a:p>
        </p:txBody>
      </p:sp>
      <p:pic>
        <p:nvPicPr>
          <p:cNvPr id="1028" name="Picture 4" descr="C:\Users\LAURA\AppData\Local\Microsoft\Windows\Temporary Internet Files\Content.IE5\CW0LHOHM\blog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124744"/>
            <a:ext cx="2664296" cy="19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6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SIG-RPPS e o GESCON-RPPS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dos usuários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35" y="988245"/>
            <a:ext cx="5814648" cy="5114286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85" y="1143276"/>
            <a:ext cx="19621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8" y="5278691"/>
            <a:ext cx="1371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47" y="5278691"/>
            <a:ext cx="1371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60" y="3545388"/>
            <a:ext cx="1933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40" y="1143276"/>
            <a:ext cx="895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0" y="1143276"/>
            <a:ext cx="10191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ta à esquerda, à direita e acima 15"/>
          <p:cNvSpPr/>
          <p:nvPr/>
        </p:nvSpPr>
        <p:spPr>
          <a:xfrm>
            <a:off x="1755672" y="4840674"/>
            <a:ext cx="2221352" cy="1446749"/>
          </a:xfrm>
          <a:prstGeom prst="leftRightUpArrow">
            <a:avLst>
              <a:gd name="adj1" fmla="val 16098"/>
              <a:gd name="adj2" fmla="val 1609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1217444" y="1495921"/>
            <a:ext cx="1098195" cy="381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3210990" y="1491711"/>
            <a:ext cx="1098195" cy="381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dobrada 18"/>
          <p:cNvSpPr/>
          <p:nvPr/>
        </p:nvSpPr>
        <p:spPr>
          <a:xfrm rot="10800000">
            <a:off x="3810865" y="2381522"/>
            <a:ext cx="1599413" cy="2136775"/>
          </a:xfrm>
          <a:prstGeom prst="bentArrow">
            <a:avLst>
              <a:gd name="adj1" fmla="val 13243"/>
              <a:gd name="adj2" fmla="val 12831"/>
              <a:gd name="adj3" fmla="val 1545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271335" y="6287423"/>
            <a:ext cx="58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Anexar o Termo de Responsabilidade na Consulta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908463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IMPORTANTES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236896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necessário o encaminhamento como anexo dos Termos de Responsabilidade e preenchimento do campo de Questionamento com os dados dos indicados;</a:t>
            </a:r>
          </a:p>
          <a:p>
            <a:pPr algn="just"/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cadastro do usuário será devolvido para o Ente Federativo caso não tenha sido encaminhada a base para o CNIS-RPPS;</a:t>
            </a:r>
          </a:p>
        </p:txBody>
      </p:sp>
    </p:spTree>
    <p:extLst>
      <p:ext uri="{BB962C8B-B14F-4D97-AF65-F5344CB8AC3E}">
        <p14:creationId xmlns:p14="http://schemas.microsoft.com/office/powerpoint/2010/main" val="1025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ENCAMINHAMENTO DAS LEGISLAÇÕES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de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Envio das Legislações dos RPPS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6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>
          <a:xfrm>
            <a:off x="6350154" y="1487883"/>
            <a:ext cx="1371600" cy="1258779"/>
          </a:xfrm>
          <a:prstGeom prst="rect">
            <a:avLst/>
          </a:prstGeom>
        </p:spPr>
      </p:pic>
      <p:pic>
        <p:nvPicPr>
          <p:cNvPr id="6" name="Picture 2" descr="Resultado de imagem para usuÃ¡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6" y="3349762"/>
            <a:ext cx="1044622" cy="10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4213" y="1656791"/>
            <a:ext cx="797916" cy="11928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10504" r="10029" b="7221"/>
          <a:stretch/>
        </p:blipFill>
        <p:spPr>
          <a:xfrm>
            <a:off x="1775646" y="4530746"/>
            <a:ext cx="900753" cy="930448"/>
          </a:xfrm>
          <a:prstGeom prst="rect">
            <a:avLst/>
          </a:prstGeom>
        </p:spPr>
      </p:pic>
      <p:pic>
        <p:nvPicPr>
          <p:cNvPr id="9" name="Picture 8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6633"/>
          <a:stretch/>
        </p:blipFill>
        <p:spPr bwMode="auto">
          <a:xfrm>
            <a:off x="3072534" y="1615684"/>
            <a:ext cx="1295274" cy="10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54" y="1936749"/>
            <a:ext cx="707275" cy="471431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18840449">
            <a:off x="351335" y="2718126"/>
            <a:ext cx="814773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2431121" y="1990950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382690" y="2014743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140567" y="2420888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PROTOCOLO</a:t>
            </a:r>
            <a:endParaRPr lang="pt-BR" sz="1200" b="1" dirty="0"/>
          </a:p>
        </p:txBody>
      </p:sp>
      <p:sp>
        <p:nvSpPr>
          <p:cNvPr id="15" name="Seta para a direita 14"/>
          <p:cNvSpPr/>
          <p:nvPr/>
        </p:nvSpPr>
        <p:spPr>
          <a:xfrm>
            <a:off x="5850555" y="2046523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27" y="3380549"/>
            <a:ext cx="653955" cy="653955"/>
          </a:xfrm>
          <a:prstGeom prst="rect">
            <a:avLst/>
          </a:prstGeom>
        </p:spPr>
      </p:pic>
      <p:pic>
        <p:nvPicPr>
          <p:cNvPr id="17" name="Picture 16" descr="Resultado de imagem para aprovar desenho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2" b="9313"/>
          <a:stretch/>
        </p:blipFill>
        <p:spPr bwMode="auto">
          <a:xfrm>
            <a:off x="7705096" y="3645694"/>
            <a:ext cx="1466445" cy="5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Resultado de imagem para aprovar desenho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b="49095"/>
          <a:stretch/>
        </p:blipFill>
        <p:spPr bwMode="auto">
          <a:xfrm>
            <a:off x="7996554" y="3104436"/>
            <a:ext cx="1466445" cy="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a direita 18"/>
          <p:cNvSpPr/>
          <p:nvPr/>
        </p:nvSpPr>
        <p:spPr>
          <a:xfrm>
            <a:off x="7593169" y="3490025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9996" r="14362" b="10793"/>
          <a:stretch/>
        </p:blipFill>
        <p:spPr>
          <a:xfrm>
            <a:off x="9481106" y="4239948"/>
            <a:ext cx="1193293" cy="96899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805" y="2446436"/>
            <a:ext cx="707275" cy="471431"/>
          </a:xfrm>
          <a:prstGeom prst="rect">
            <a:avLst/>
          </a:prstGeom>
        </p:spPr>
      </p:pic>
      <p:sp>
        <p:nvSpPr>
          <p:cNvPr id="22" name="Seta para a direita 21"/>
          <p:cNvSpPr/>
          <p:nvPr/>
        </p:nvSpPr>
        <p:spPr>
          <a:xfrm rot="19861806">
            <a:off x="8766756" y="2852301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 rot="1339932">
            <a:off x="8839888" y="4127537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 rot="2164021">
            <a:off x="758428" y="4543088"/>
            <a:ext cx="814773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59" y="4244687"/>
            <a:ext cx="1336753" cy="1336753"/>
          </a:xfrm>
          <a:prstGeom prst="rect">
            <a:avLst/>
          </a:prstGeom>
        </p:spPr>
      </p:pic>
      <p:sp>
        <p:nvSpPr>
          <p:cNvPr id="27" name="Seta para a direita 26"/>
          <p:cNvSpPr/>
          <p:nvPr/>
        </p:nvSpPr>
        <p:spPr>
          <a:xfrm>
            <a:off x="2747862" y="4725226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20285850">
            <a:off x="4883761" y="4331004"/>
            <a:ext cx="2271343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9419071" y="5230361"/>
            <a:ext cx="129715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latin typeface="+mn-lt"/>
              </a:rPr>
              <a:t>CADPREV</a:t>
            </a:r>
            <a:endParaRPr lang="pt-BR" sz="2200" b="1" dirty="0">
              <a:latin typeface="+mn-lt"/>
            </a:endParaRPr>
          </a:p>
        </p:txBody>
      </p:sp>
      <p:pic>
        <p:nvPicPr>
          <p:cNvPr id="31" name="Picture 24" descr="Resultado de imagem para encaminhar desenh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41" y="1372453"/>
            <a:ext cx="963568" cy="9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eta para a direita 31"/>
          <p:cNvSpPr/>
          <p:nvPr/>
        </p:nvSpPr>
        <p:spPr>
          <a:xfrm rot="19861806">
            <a:off x="10334030" y="2168034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9723787" y="3018909"/>
            <a:ext cx="129715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latin typeface="+mn-lt"/>
              </a:rPr>
              <a:t>CADPREV</a:t>
            </a:r>
            <a:endParaRPr lang="pt-BR" sz="2200" b="1" dirty="0">
              <a:latin typeface="+mn-lt"/>
            </a:endParaRPr>
          </a:p>
        </p:txBody>
      </p:sp>
      <p:sp>
        <p:nvSpPr>
          <p:cNvPr id="34" name="Título 1"/>
          <p:cNvSpPr>
            <a:spLocks noGrp="1"/>
          </p:cNvSpPr>
          <p:nvPr>
            <p:ph type="title"/>
          </p:nvPr>
        </p:nvSpPr>
        <p:spPr>
          <a:xfrm>
            <a:off x="-9059" y="362289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/>
              <a:t>Como é hoje...</a:t>
            </a:r>
            <a:endParaRPr lang="pt-BR" b="1" dirty="0"/>
          </a:p>
        </p:txBody>
      </p:sp>
      <p:sp>
        <p:nvSpPr>
          <p:cNvPr id="29" name="Seta para a direita 28"/>
          <p:cNvSpPr/>
          <p:nvPr/>
        </p:nvSpPr>
        <p:spPr>
          <a:xfrm rot="5400000">
            <a:off x="6838788" y="2854837"/>
            <a:ext cx="568535" cy="39948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2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9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7806" r="6762" b="8757"/>
          <a:stretch/>
        </p:blipFill>
        <p:spPr bwMode="auto">
          <a:xfrm>
            <a:off x="551384" y="2636912"/>
            <a:ext cx="17314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1344" y="528467"/>
            <a:ext cx="922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+mn-lt"/>
              </a:rPr>
              <a:t>atendimento.rpps@previdencia.gov.br</a:t>
            </a:r>
            <a:endParaRPr lang="pt-BR" sz="4400" b="1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1343" y="1357269"/>
            <a:ext cx="3853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apoio.rpps@previdencia.gov.br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19936" y="5251716"/>
            <a:ext cx="5437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+mn-lt"/>
              </a:rPr>
              <a:t>cgnal.comprev@previdencia.gov.br</a:t>
            </a:r>
            <a:endParaRPr lang="pt-BR" sz="2800" b="1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86711" y="2541141"/>
            <a:ext cx="4313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legislacao.cgnal@previdencia.gov.br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98635" y="1401410"/>
            <a:ext cx="48810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normatizacao.cgnal@previdencia.gov.br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18332" y="5806728"/>
            <a:ext cx="5456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acompanhamento.cgnal@previdencia.gov.br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31264" y="3673125"/>
            <a:ext cx="5667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+mn-lt"/>
              </a:rPr>
              <a:t>cadprev@previdencia.gov.br</a:t>
            </a:r>
            <a:endParaRPr lang="pt-BR" sz="3600" b="1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433567" y="2994116"/>
            <a:ext cx="466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+mn-lt"/>
              </a:rPr>
              <a:t>esocialop@previdencia.gov.br</a:t>
            </a:r>
            <a:endParaRPr lang="pt-BR" sz="2800" b="1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55967" y="3249560"/>
            <a:ext cx="4608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atuarialspps.cgeei@previdencia.gov.br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45916" y="2428124"/>
            <a:ext cx="3677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progestao@previdencia.gov.br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1343" y="4443393"/>
            <a:ext cx="3733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spps.cgeei@previdencia.gov.br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704589" y="3590957"/>
            <a:ext cx="4021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cgaai.atuaria@previdencia.gov.br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960096" y="4187798"/>
            <a:ext cx="4374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aliquotas.cgaci@previdencia.gov.br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09661" y="5226820"/>
            <a:ext cx="421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cgaai.auditoria@previdencia.gov.br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129779" y="4683921"/>
            <a:ext cx="47624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cgaai.contabilidade@previdencia.gov.br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634431" y="1878841"/>
            <a:ext cx="4700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+mn-lt"/>
              </a:rPr>
              <a:t>cgaai.contencioso@previdencia.gov.br</a:t>
            </a:r>
            <a:endParaRPr lang="pt-BR" sz="2200" dirty="0"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39416" y="1832429"/>
            <a:ext cx="523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+mn-lt"/>
              </a:rPr>
              <a:t>sps.cgnal@previdencia.gov.br</a:t>
            </a:r>
            <a:endParaRPr lang="pt-BR" sz="3200" b="1" dirty="0"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421956" y="6185273"/>
            <a:ext cx="634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+mn-lt"/>
              </a:rPr>
              <a:t>direp.cgauc@previdencia.gov.br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0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IDEALIZAÇÃO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buscávamos atingir com essa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ferramenta?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2614"/>
            <a:ext cx="10515600" cy="4915861"/>
          </a:xfrm>
        </p:spPr>
        <p:txBody>
          <a:bodyPr anchor="ctr"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interação </a:t>
            </a:r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a SRPPS e o Ente Federativo a fim de promover a uniformização do conhecimento sobre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diversas áreas de conhecimento </a:t>
            </a:r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envolvem os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RPPS;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</a:t>
            </a:r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ferramenta de Educação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Previdenciária;</a:t>
            </a:r>
            <a:endParaRPr lang="pt-B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processo de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envio/recebimento </a:t>
            </a:r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Acompanhar o fluxo de trabalho dentro da SRPPS;</a:t>
            </a:r>
          </a:p>
          <a:p>
            <a:r>
              <a:rPr lang="pt-B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 uma ferramenta de transparência para o Ente Federativo.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7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754</Words>
  <Application>Microsoft Office PowerPoint</Application>
  <PresentationFormat>Widescreen</PresentationFormat>
  <Paragraphs>228</Paragraphs>
  <Slides>46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Bauhaus 93</vt:lpstr>
      <vt:lpstr>Calibri</vt:lpstr>
      <vt:lpstr>Calibri Light</vt:lpstr>
      <vt:lpstr>Times New Roman</vt:lpstr>
      <vt:lpstr>Tema do Office</vt:lpstr>
      <vt:lpstr>Apresentação do PowerPoint</vt:lpstr>
      <vt:lpstr>GESCON-RPPS</vt:lpstr>
      <vt:lpstr>ANTES DO GESCON-RPPS</vt:lpstr>
      <vt:lpstr>O ente...</vt:lpstr>
      <vt:lpstr>ENCAMINHAMENTO DAS LEGISLAÇÕES</vt:lpstr>
      <vt:lpstr>Como é hoje...</vt:lpstr>
      <vt:lpstr>Apresentação do PowerPoint</vt:lpstr>
      <vt:lpstr>IDEALIZAÇÃO</vt:lpstr>
      <vt:lpstr>Apresentação do PowerPoint</vt:lpstr>
      <vt:lpstr>MÓDULOS DO GESCON-RPPS</vt:lpstr>
      <vt:lpstr>Apresentação do PowerPoint</vt:lpstr>
      <vt:lpstr>CONSULTA</vt:lpstr>
      <vt:lpstr>Apresentação do PowerPoint</vt:lpstr>
      <vt:lpstr>MÓDULO CONSULTA</vt:lpstr>
      <vt:lpstr>Apresentação do PowerPoint</vt:lpstr>
      <vt:lpstr>MÓDULO LEGISLAÇÃO</vt:lpstr>
      <vt:lpstr>Apresentação do PowerPoint</vt:lpstr>
      <vt:lpstr>INCLUIR CONSULTAS E LEGISLAÇÕES</vt:lpstr>
      <vt:lpstr>Apresentação do PowerPoint</vt:lpstr>
      <vt:lpstr>IMPLANTAÇÃO</vt:lpstr>
      <vt:lpstr>Apresentação do PowerPoint</vt:lpstr>
      <vt:lpstr>IMPLANTAÇÃO</vt:lpstr>
      <vt:lpstr>Apresentação do PowerPoint</vt:lpstr>
      <vt:lpstr>SISTEMA DE GERENCIAMENTO DE IDENTIDADE - GERID</vt:lpstr>
      <vt:lpstr>Apresentação do PowerPoint</vt:lpstr>
      <vt:lpstr>CONCEITOS DO GERID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MAIS INFORMAÇÕES</vt:lpstr>
      <vt:lpstr>Apresentação do PowerPoint</vt:lpstr>
      <vt:lpstr>Apresentação do PowerPoint</vt:lpstr>
      <vt:lpstr>DADOS ATUAIS</vt:lpstr>
      <vt:lpstr>Apresentação do PowerPoint</vt:lpstr>
      <vt:lpstr>Apresentação do PowerPoint</vt:lpstr>
      <vt:lpstr>Apresentação do PowerPoint</vt:lpstr>
      <vt:lpstr>Apresentação do PowerPoint</vt:lpstr>
      <vt:lpstr>VANTAGENS DO GESCON-RPPS</vt:lpstr>
      <vt:lpstr>Apresentação do PowerPoint</vt:lpstr>
      <vt:lpstr>SIG-RPPS e o GESCON-RPPS</vt:lpstr>
      <vt:lpstr>Apresentação do PowerPoint</vt:lpstr>
      <vt:lpstr>PONTOS IMPORTANTES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Thomas Gomes Costa</cp:lastModifiedBy>
  <cp:revision>27</cp:revision>
  <dcterms:created xsi:type="dcterms:W3CDTF">2019-05-07T17:44:33Z</dcterms:created>
  <dcterms:modified xsi:type="dcterms:W3CDTF">2019-06-27T17:24:59Z</dcterms:modified>
</cp:coreProperties>
</file>